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</p:sldMasterIdLst>
  <p:notesMasterIdLst>
    <p:notesMasterId r:id="rId20"/>
  </p:notesMasterIdLst>
  <p:sldIdLst>
    <p:sldId id="289" r:id="rId3"/>
    <p:sldId id="307" r:id="rId4"/>
    <p:sldId id="281" r:id="rId5"/>
    <p:sldId id="308" r:id="rId6"/>
    <p:sldId id="310" r:id="rId7"/>
    <p:sldId id="309" r:id="rId8"/>
    <p:sldId id="311" r:id="rId9"/>
    <p:sldId id="312" r:id="rId10"/>
    <p:sldId id="306" r:id="rId11"/>
    <p:sldId id="313" r:id="rId12"/>
    <p:sldId id="314" r:id="rId13"/>
    <p:sldId id="315" r:id="rId14"/>
    <p:sldId id="316" r:id="rId15"/>
    <p:sldId id="317" r:id="rId16"/>
    <p:sldId id="319" r:id="rId17"/>
    <p:sldId id="318" r:id="rId18"/>
    <p:sldId id="288" r:id="rId1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903"/>
    <a:srgbClr val="6C6004"/>
    <a:srgbClr val="88731A"/>
    <a:srgbClr val="3494AA"/>
    <a:srgbClr val="159781"/>
    <a:srgbClr val="1ABCA1"/>
    <a:srgbClr val="27E1C2"/>
    <a:srgbClr val="29CEDF"/>
    <a:srgbClr val="8E9EC2"/>
    <a:srgbClr val="8E9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8" autoAdjust="0"/>
    <p:restoredTop sz="94420" autoAdjust="0"/>
  </p:normalViewPr>
  <p:slideViewPr>
    <p:cSldViewPr snapToGrid="0">
      <p:cViewPr varScale="1">
        <p:scale>
          <a:sx n="76" d="100"/>
          <a:sy n="76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1E61703-B407-4331-8C09-3EB64DFFF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6431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2863B1-74B1-4C71-B463-7B684D9EDEB0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272C1-EBBD-497B-876E-61C4341955F2}" type="slidenum">
              <a:rPr lang="en-US" altLang="en-US"/>
              <a:pPr eaLnBrk="1" hangingPunct="1"/>
              <a:t>10</a:t>
            </a:fld>
            <a:endParaRPr lang="en-US" altLang="en-US" dirty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05D667D-2495-4D74-BD33-5B2179C4C057}" type="slidenum">
              <a:rPr lang="en-US" altLang="en-US" sz="1200">
                <a:latin typeface="Arial Unicode MS" pitchFamily="34" charset="-128"/>
              </a:rPr>
              <a:pPr algn="r"/>
              <a:t>10</a:t>
            </a:fld>
            <a:endParaRPr lang="en-US" altLang="en-US" sz="1200" dirty="0">
              <a:latin typeface="Arial Unicode MS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7512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272C1-EBBD-497B-876E-61C4341955F2}" type="slidenum">
              <a:rPr lang="en-US" altLang="en-US"/>
              <a:pPr eaLnBrk="1" hangingPunct="1"/>
              <a:t>11</a:t>
            </a:fld>
            <a:endParaRPr lang="en-US" altLang="en-US" dirty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05D667D-2495-4D74-BD33-5B2179C4C057}" type="slidenum">
              <a:rPr lang="en-US" altLang="en-US" sz="1200">
                <a:latin typeface="Arial Unicode MS" pitchFamily="34" charset="-128"/>
              </a:rPr>
              <a:pPr algn="r"/>
              <a:t>11</a:t>
            </a:fld>
            <a:endParaRPr lang="en-US" altLang="en-US" sz="1200" dirty="0">
              <a:latin typeface="Arial Unicode MS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7435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272C1-EBBD-497B-876E-61C4341955F2}" type="slidenum">
              <a:rPr lang="en-US" altLang="en-US"/>
              <a:pPr eaLnBrk="1" hangingPunct="1"/>
              <a:t>12</a:t>
            </a:fld>
            <a:endParaRPr lang="en-US" altLang="en-US" dirty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05D667D-2495-4D74-BD33-5B2179C4C057}" type="slidenum">
              <a:rPr lang="en-US" altLang="en-US" sz="1200">
                <a:latin typeface="Arial Unicode MS" pitchFamily="34" charset="-128"/>
              </a:rPr>
              <a:pPr algn="r"/>
              <a:t>12</a:t>
            </a:fld>
            <a:endParaRPr lang="en-US" altLang="en-US" sz="1200" dirty="0">
              <a:latin typeface="Arial Unicode MS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5441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6272C1-EBBD-497B-876E-61C4341955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5D667D-2495-4D74-BD33-5B2179C4C0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8492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6272C1-EBBD-497B-876E-61C4341955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5D667D-2495-4D74-BD33-5B2179C4C0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9723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272C1-EBBD-497B-876E-61C4341955F2}" type="slidenum">
              <a:rPr lang="en-US" altLang="en-US"/>
              <a:pPr eaLnBrk="1" hangingPunct="1"/>
              <a:t>15</a:t>
            </a:fld>
            <a:endParaRPr lang="en-US" altLang="en-US" dirty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05D667D-2495-4D74-BD33-5B2179C4C057}" type="slidenum">
              <a:rPr lang="en-US" altLang="en-US" sz="1200">
                <a:latin typeface="Arial Unicode MS" pitchFamily="34" charset="-128"/>
              </a:rPr>
              <a:pPr algn="r"/>
              <a:t>15</a:t>
            </a:fld>
            <a:endParaRPr lang="en-US" altLang="en-US" sz="1200" dirty="0">
              <a:latin typeface="Arial Unicode MS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6682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272C1-EBBD-497B-876E-61C4341955F2}" type="slidenum">
              <a:rPr lang="en-US" altLang="en-US"/>
              <a:pPr eaLnBrk="1" hangingPunct="1"/>
              <a:t>16</a:t>
            </a:fld>
            <a:endParaRPr lang="en-US" altLang="en-US" dirty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05D667D-2495-4D74-BD33-5B2179C4C057}" type="slidenum">
              <a:rPr lang="en-US" altLang="en-US" sz="1200">
                <a:latin typeface="Arial Unicode MS" pitchFamily="34" charset="-128"/>
              </a:rPr>
              <a:pPr algn="r"/>
              <a:t>16</a:t>
            </a:fld>
            <a:endParaRPr lang="en-US" altLang="en-US" sz="1200" dirty="0">
              <a:latin typeface="Arial Unicode MS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1181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EAD60F-E071-4D54-ABE0-8C8D09263E36}" type="slidenum">
              <a:rPr lang="en-US" altLang="en-US"/>
              <a:pPr eaLnBrk="1" hangingPunct="1"/>
              <a:t>17</a:t>
            </a:fld>
            <a:endParaRPr lang="en-US" alt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6612" cy="3484562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272C1-EBBD-497B-876E-61C4341955F2}" type="slidenum">
              <a:rPr lang="en-US" altLang="en-US"/>
              <a:pPr eaLnBrk="1" hangingPunct="1"/>
              <a:t>2</a:t>
            </a:fld>
            <a:endParaRPr lang="en-US" altLang="en-US" dirty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05D667D-2495-4D74-BD33-5B2179C4C057}" type="slidenum">
              <a:rPr lang="en-US" altLang="en-US" sz="1200">
                <a:latin typeface="Arial Unicode MS" pitchFamily="34" charset="-128"/>
              </a:rPr>
              <a:pPr algn="r"/>
              <a:t>2</a:t>
            </a:fld>
            <a:endParaRPr lang="en-US" altLang="en-US" sz="1200" dirty="0">
              <a:latin typeface="Arial Unicode MS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919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272C1-EBBD-497B-876E-61C4341955F2}" type="slidenum">
              <a:rPr lang="en-US" altLang="en-US"/>
              <a:pPr eaLnBrk="1" hangingPunct="1"/>
              <a:t>3</a:t>
            </a:fld>
            <a:endParaRPr lang="en-US" altLang="en-US" dirty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05D667D-2495-4D74-BD33-5B2179C4C057}" type="slidenum">
              <a:rPr lang="en-US" altLang="en-US" sz="1200">
                <a:latin typeface="Arial Unicode MS" pitchFamily="34" charset="-128"/>
              </a:rPr>
              <a:pPr algn="r"/>
              <a:t>3</a:t>
            </a:fld>
            <a:endParaRPr lang="en-US" altLang="en-US" sz="1200" dirty="0">
              <a:latin typeface="Arial Unicode MS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272C1-EBBD-497B-876E-61C4341955F2}" type="slidenum">
              <a:rPr lang="en-US" altLang="en-US"/>
              <a:pPr eaLnBrk="1" hangingPunct="1"/>
              <a:t>4</a:t>
            </a:fld>
            <a:endParaRPr lang="en-US" altLang="en-US" dirty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05D667D-2495-4D74-BD33-5B2179C4C057}" type="slidenum">
              <a:rPr lang="en-US" altLang="en-US" sz="1200">
                <a:latin typeface="Arial Unicode MS" pitchFamily="34" charset="-128"/>
              </a:rPr>
              <a:pPr algn="r"/>
              <a:t>4</a:t>
            </a:fld>
            <a:endParaRPr lang="en-US" altLang="en-US" sz="1200" dirty="0">
              <a:latin typeface="Arial Unicode MS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159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272C1-EBBD-497B-876E-61C4341955F2}" type="slidenum">
              <a:rPr lang="en-US" altLang="en-US"/>
              <a:pPr eaLnBrk="1" hangingPunct="1"/>
              <a:t>5</a:t>
            </a:fld>
            <a:endParaRPr lang="en-US" altLang="en-US" dirty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05D667D-2495-4D74-BD33-5B2179C4C057}" type="slidenum">
              <a:rPr lang="en-US" altLang="en-US" sz="1200">
                <a:latin typeface="Arial Unicode MS" pitchFamily="34" charset="-128"/>
              </a:rPr>
              <a:pPr algn="r"/>
              <a:t>5</a:t>
            </a:fld>
            <a:endParaRPr lang="en-US" altLang="en-US" sz="1200" dirty="0">
              <a:latin typeface="Arial Unicode MS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8553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272C1-EBBD-497B-876E-61C4341955F2}" type="slidenum">
              <a:rPr lang="en-US" altLang="en-US"/>
              <a:pPr eaLnBrk="1" hangingPunct="1"/>
              <a:t>6</a:t>
            </a:fld>
            <a:endParaRPr lang="en-US" altLang="en-US" dirty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05D667D-2495-4D74-BD33-5B2179C4C057}" type="slidenum">
              <a:rPr lang="en-US" altLang="en-US" sz="1200">
                <a:latin typeface="Arial Unicode MS" pitchFamily="34" charset="-128"/>
              </a:rPr>
              <a:pPr algn="r"/>
              <a:t>6</a:t>
            </a:fld>
            <a:endParaRPr lang="en-US" altLang="en-US" sz="1200" dirty="0">
              <a:latin typeface="Arial Unicode MS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7096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272C1-EBBD-497B-876E-61C4341955F2}" type="slidenum">
              <a:rPr lang="en-US" altLang="en-US"/>
              <a:pPr eaLnBrk="1" hangingPunct="1"/>
              <a:t>7</a:t>
            </a:fld>
            <a:endParaRPr lang="en-US" altLang="en-US" dirty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05D667D-2495-4D74-BD33-5B2179C4C057}" type="slidenum">
              <a:rPr lang="en-US" altLang="en-US" sz="1200">
                <a:latin typeface="Arial Unicode MS" pitchFamily="34" charset="-128"/>
              </a:rPr>
              <a:pPr algn="r"/>
              <a:t>7</a:t>
            </a:fld>
            <a:endParaRPr lang="en-US" altLang="en-US" sz="1200" dirty="0">
              <a:latin typeface="Arial Unicode MS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081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6272C1-EBBD-497B-876E-61C4341955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064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5D667D-2495-4D74-BD33-5B2179C4C05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pPr marL="0" marR="0" lvl="0" indent="0" algn="r" defTabSz="9064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7949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272C1-EBBD-497B-876E-61C4341955F2}" type="slidenum">
              <a:rPr lang="en-US" altLang="en-US"/>
              <a:pPr eaLnBrk="1" hangingPunct="1"/>
              <a:t>9</a:t>
            </a:fld>
            <a:endParaRPr lang="en-US" altLang="en-US" dirty="0"/>
          </a:p>
        </p:txBody>
      </p:sp>
      <p:sp>
        <p:nvSpPr>
          <p:cNvPr id="17411" name="Rectangle 7"/>
          <p:cNvSpPr txBox="1">
            <a:spLocks noGrp="1" noChangeArrowheads="1"/>
          </p:cNvSpPr>
          <p:nvPr/>
        </p:nvSpPr>
        <p:spPr bwMode="auto">
          <a:xfrm>
            <a:off x="3886200" y="88566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8" tIns="45285" rIns="90568" bIns="45285" anchor="b"/>
          <a:lstStyle>
            <a:lvl1pPr defTabSz="9064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7075" indent="-279400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918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6863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4538" indent="-223838" defTabSz="9064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17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289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61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3338" indent="-223838" defTabSz="906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05D667D-2495-4D74-BD33-5B2179C4C057}" type="slidenum">
              <a:rPr lang="en-US" altLang="en-US" sz="1200">
                <a:latin typeface="Arial Unicode MS" pitchFamily="34" charset="-128"/>
              </a:rPr>
              <a:pPr algn="r"/>
              <a:t>9</a:t>
            </a:fld>
            <a:endParaRPr lang="en-US" altLang="en-US" sz="1200" dirty="0">
              <a:latin typeface="Arial Unicode MS" pitchFamily="34" charset="-128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0775" y="693738"/>
            <a:ext cx="4618038" cy="3463925"/>
          </a:xfrm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91025"/>
            <a:ext cx="5029200" cy="4233863"/>
          </a:xfrm>
          <a:noFill/>
        </p:spPr>
        <p:txBody>
          <a:bodyPr lIns="90568" tIns="45285" rIns="90568" bIns="4528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781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 userDrawn="1"/>
        </p:nvSpPr>
        <p:spPr bwMode="gray">
          <a:xfrm>
            <a:off x="0" y="4257675"/>
            <a:ext cx="9144000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gray">
          <a:xfrm>
            <a:off x="0" y="2465388"/>
            <a:ext cx="9144000" cy="1787525"/>
          </a:xfrm>
          <a:prstGeom prst="rect">
            <a:avLst/>
          </a:prstGeom>
          <a:solidFill>
            <a:srgbClr val="10147E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" name="Rectangle 32"/>
          <p:cNvSpPr>
            <a:spLocks noChangeArrowheads="1"/>
          </p:cNvSpPr>
          <p:nvPr userDrawn="1"/>
        </p:nvSpPr>
        <p:spPr bwMode="auto">
          <a:xfrm>
            <a:off x="6167438" y="6480175"/>
            <a:ext cx="28194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000" dirty="0">
                <a:solidFill>
                  <a:schemeClr val="tx2"/>
                </a:solidFill>
              </a:rPr>
              <a:t>© 2018 Willcox &amp; Savage, P.C.</a:t>
            </a:r>
            <a:endParaRPr lang="en-US" altLang="en-US" sz="1400" dirty="0">
              <a:solidFill>
                <a:schemeClr val="tx2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685800" y="2565400"/>
            <a:ext cx="7772400" cy="16129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99225"/>
            <a:ext cx="2133600" cy="222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505200" y="6473825"/>
            <a:ext cx="21336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9C4D2D-9F17-4A72-83AD-9B91666E26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411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5C52D-6D67-4D9B-B994-962082EB51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400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60575" cy="639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397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B1E4-20BD-4F89-9905-AABF39AEDB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90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242300" cy="6397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7C14A-E6D2-4F5B-BFBC-2B4A15025E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967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281DB-5A2A-4527-9573-B8278CFC2A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429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E277B-4A8C-47DF-9A51-1A5E961385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9688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68BCA-2592-4B24-B2AB-CDFF018DAF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36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EA4AB-9360-40A9-AC37-2BE47FDC3B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4000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5873-5B4E-4F45-8E61-D98A704A87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4277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27471-541A-4205-B6E2-ED6A35B826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040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6D58F-FD3D-4287-BB6E-1C8C9BEF1F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613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D9325-D1D3-4526-BC71-857072D101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4570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2690-8E87-4A38-AA63-9036198A24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0233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B2B75-32C0-4E05-9C89-3EBEAAB44C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2592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DADE-E17A-4156-92A1-D8E6185A48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9180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3695-9507-4C3B-92E3-B6EFACBBDA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280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3A668-0B61-433F-912F-03CFB6F948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90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4300"/>
            <a:ext cx="4038600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4300"/>
            <a:ext cx="4038600" cy="5013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979C-A801-4EC6-8B26-7557679333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004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AC689-6403-4C61-A380-858A377ACC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3957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4C0FF-E758-49DB-87C8-D83D2AC00C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905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117B1-5DE0-4DAC-81E5-60DF9D91BBE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343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4F86-FAB6-4F55-993E-0D6701828F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640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341F0-808B-48F3-99CE-1B49DAF86D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044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158875"/>
            <a:ext cx="91455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gray">
          <a:xfrm>
            <a:off x="0" y="0"/>
            <a:ext cx="9144000" cy="1155700"/>
          </a:xfrm>
          <a:prstGeom prst="rect">
            <a:avLst/>
          </a:prstGeom>
          <a:solidFill>
            <a:srgbClr val="10147E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69900" y="0"/>
            <a:ext cx="82296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84300"/>
            <a:ext cx="8229600" cy="501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2418EF6-4334-48FB-961E-E635F015D7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2" name="Rectangle 19"/>
          <p:cNvSpPr>
            <a:spLocks noChangeArrowheads="1"/>
          </p:cNvSpPr>
          <p:nvPr userDrawn="1"/>
        </p:nvSpPr>
        <p:spPr bwMode="auto">
          <a:xfrm>
            <a:off x="6167438" y="6480175"/>
            <a:ext cx="28194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1000" dirty="0">
                <a:solidFill>
                  <a:schemeClr val="tx2"/>
                </a:solidFill>
              </a:rPr>
              <a:t>© 2018 Willcox &amp; Savage, P.C.</a:t>
            </a:r>
            <a:endParaRPr lang="en-US" altLang="en-US" sz="14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144DD33-764D-4283-BE3C-FD23BB81D4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2C0906-5820-483F-AC6B-411451DED6C8}" type="slidenum">
              <a:rPr lang="en-US" altLang="en-US">
                <a:solidFill>
                  <a:schemeClr val="tx2"/>
                </a:solidFill>
              </a:rPr>
              <a:pPr eaLnBrk="1" hangingPunct="1"/>
              <a:t>1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4100" name="Rectangle 14"/>
          <p:cNvSpPr>
            <a:spLocks noChangeArrowheads="1"/>
          </p:cNvSpPr>
          <p:nvPr/>
        </p:nvSpPr>
        <p:spPr bwMode="gray">
          <a:xfrm>
            <a:off x="34925" y="4660900"/>
            <a:ext cx="9074150" cy="2152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101" name="Rectangle 16"/>
          <p:cNvSpPr>
            <a:spLocks noChangeArrowheads="1"/>
          </p:cNvSpPr>
          <p:nvPr/>
        </p:nvSpPr>
        <p:spPr bwMode="gray">
          <a:xfrm>
            <a:off x="69851" y="38101"/>
            <a:ext cx="9036050" cy="2692399"/>
          </a:xfrm>
          <a:prstGeom prst="rect">
            <a:avLst/>
          </a:prstGeom>
          <a:solidFill>
            <a:srgbClr val="10147E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grpSp>
        <p:nvGrpSpPr>
          <p:cNvPr id="4102" name="Group 17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4107" name="AutoShape 18"/>
            <p:cNvSpPr>
              <a:spLocks noChangeArrowheads="1"/>
            </p:cNvSpPr>
            <p:nvPr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108" name="Freeform 19"/>
            <p:cNvSpPr>
              <a:spLocks/>
            </p:cNvSpPr>
            <p:nvPr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09" name="Freeform 20"/>
            <p:cNvSpPr>
              <a:spLocks/>
            </p:cNvSpPr>
            <p:nvPr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30 h 384"/>
                <a:gd name="T2" fmla="*/ 0 w 336"/>
                <a:gd name="T3" fmla="*/ 242 h 384"/>
                <a:gd name="T4" fmla="*/ 96 w 336"/>
                <a:gd name="T5" fmla="*/ 121 h 384"/>
                <a:gd name="T6" fmla="*/ 192 w 336"/>
                <a:gd name="T7" fmla="*/ 30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0" name="Freeform 21"/>
            <p:cNvSpPr>
              <a:spLocks/>
            </p:cNvSpPr>
            <p:nvPr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7 h 384"/>
                <a:gd name="T4" fmla="*/ 66 w 336"/>
                <a:gd name="T5" fmla="*/ 144 h 384"/>
                <a:gd name="T6" fmla="*/ 133 w 336"/>
                <a:gd name="T7" fmla="*/ 36 h 384"/>
                <a:gd name="T8" fmla="*/ 232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11" name="Freeform 22"/>
            <p:cNvSpPr>
              <a:spLocks/>
            </p:cNvSpPr>
            <p:nvPr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36 h 384"/>
                <a:gd name="T2" fmla="*/ 0 w 336"/>
                <a:gd name="T3" fmla="*/ 288 h 384"/>
                <a:gd name="T4" fmla="*/ 82 w 336"/>
                <a:gd name="T5" fmla="*/ 144 h 384"/>
                <a:gd name="T6" fmla="*/ 165 w 336"/>
                <a:gd name="T7" fmla="*/ 36 h 384"/>
                <a:gd name="T8" fmla="*/ 288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10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78656" y="832850"/>
            <a:ext cx="7772400" cy="2003425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LEGISLATIVE UPDATE</a:t>
            </a:r>
            <a:br>
              <a:rPr lang="en-US" altLang="en-US" sz="1400" dirty="0"/>
            </a:br>
            <a:br>
              <a:rPr lang="en-US" altLang="en-US" sz="1400" dirty="0"/>
            </a:br>
            <a:endParaRPr lang="en-US" altLang="en-US" sz="2800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653964"/>
            <a:ext cx="6400800" cy="1138238"/>
          </a:xfrm>
        </p:spPr>
        <p:txBody>
          <a:bodyPr anchor="ctr" anchorCtr="1"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b="1" i="1" dirty="0">
                <a:solidFill>
                  <a:srgbClr val="10147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Presented by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>
                <a:solidFill>
                  <a:srgbClr val="10147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Christopher Abel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err="1">
                <a:solidFill>
                  <a:srgbClr val="10147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Willcox</a:t>
            </a:r>
            <a:r>
              <a:rPr lang="en-US" altLang="en-US" sz="1600" b="1" dirty="0">
                <a:solidFill>
                  <a:srgbClr val="10147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&amp; Savage, P.C.</a:t>
            </a: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2000" b="1" dirty="0">
              <a:solidFill>
                <a:srgbClr val="10147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6" name="Text Box 24"/>
          <p:cNvSpPr txBox="1">
            <a:spLocks noChangeArrowheads="1"/>
          </p:cNvSpPr>
          <p:nvPr/>
        </p:nvSpPr>
        <p:spPr bwMode="auto">
          <a:xfrm>
            <a:off x="3515338" y="5584250"/>
            <a:ext cx="20990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b="1" i="1" dirty="0">
                <a:solidFill>
                  <a:srgbClr val="10147E"/>
                </a:solidFill>
              </a:rPr>
              <a:t>VSRA HR SEMINAR</a:t>
            </a:r>
          </a:p>
          <a:p>
            <a:pPr algn="ctr" eaLnBrk="1" hangingPunct="1"/>
            <a:r>
              <a:rPr lang="en-US" altLang="en-US" sz="1600" b="1" i="1" dirty="0">
                <a:solidFill>
                  <a:srgbClr val="10147E"/>
                </a:solidFill>
              </a:rPr>
              <a:t>April 6, 2018</a:t>
            </a:r>
          </a:p>
        </p:txBody>
      </p:sp>
      <p:pic>
        <p:nvPicPr>
          <p:cNvPr id="18" name="Picture 12" descr="WillcoxSavage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3" b="36227"/>
          <a:stretch>
            <a:fillRect/>
          </a:stretch>
        </p:blipFill>
        <p:spPr bwMode="auto">
          <a:xfrm>
            <a:off x="69851" y="2819400"/>
            <a:ext cx="8990011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432" y="6169025"/>
            <a:ext cx="5257800" cy="52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18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F5303-3E0A-463F-A803-9B14E70A9D75}" type="slidenum">
              <a:rPr lang="en-US" altLang="en-US">
                <a:solidFill>
                  <a:schemeClr val="tx2"/>
                </a:solidFill>
              </a:rPr>
              <a:pPr eaLnBrk="1" hangingPunct="1"/>
              <a:t>10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FEDERAL LAW</a:t>
            </a: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2CB059-EBD8-4D7C-8CD7-34D2F667E11B}"/>
              </a:ext>
            </a:extLst>
          </p:cNvPr>
          <p:cNvSpPr txBox="1"/>
          <p:nvPr/>
        </p:nvSpPr>
        <p:spPr>
          <a:xfrm>
            <a:off x="1257300" y="1444941"/>
            <a:ext cx="3685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E.O. 13658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75701D-81C1-452A-BC83-02DAC6F823AE}"/>
              </a:ext>
            </a:extLst>
          </p:cNvPr>
          <p:cNvSpPr txBox="1"/>
          <p:nvPr/>
        </p:nvSpPr>
        <p:spPr>
          <a:xfrm>
            <a:off x="1257300" y="3235728"/>
            <a:ext cx="3685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E.O. 14026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640818-BBBB-4E0A-87C9-B4ED403C5847}"/>
              </a:ext>
            </a:extLst>
          </p:cNvPr>
          <p:cNvSpPr txBox="1"/>
          <p:nvPr/>
        </p:nvSpPr>
        <p:spPr>
          <a:xfrm>
            <a:off x="6043501" y="1445703"/>
            <a:ext cx="2262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$11.25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A3121-0C35-4A4A-AE4C-1BF7EA987139}"/>
              </a:ext>
            </a:extLst>
          </p:cNvPr>
          <p:cNvSpPr txBox="1"/>
          <p:nvPr/>
        </p:nvSpPr>
        <p:spPr>
          <a:xfrm>
            <a:off x="6005285" y="3158730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$15.00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C8C9F-1770-48A6-BC94-FCADD944D49D}"/>
              </a:ext>
            </a:extLst>
          </p:cNvPr>
          <p:cNvSpPr txBox="1"/>
          <p:nvPr/>
        </p:nvSpPr>
        <p:spPr>
          <a:xfrm>
            <a:off x="2124327" y="2203855"/>
            <a:ext cx="5763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Existing Contracts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6670E5-1680-498E-B087-0A7C3606EEAA}"/>
              </a:ext>
            </a:extLst>
          </p:cNvPr>
          <p:cNvSpPr txBox="1"/>
          <p:nvPr/>
        </p:nvSpPr>
        <p:spPr>
          <a:xfrm>
            <a:off x="279400" y="3994642"/>
            <a:ext cx="9071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New After January 30, 2022</a:t>
            </a:r>
          </a:p>
        </p:txBody>
      </p:sp>
      <p:pic>
        <p:nvPicPr>
          <p:cNvPr id="14" name="Picture 2" descr="Dollar Currency Gold Sign PNG Clip Art Image | Gold sign, Art images, Art">
            <a:extLst>
              <a:ext uri="{FF2B5EF4-FFF2-40B4-BE49-F238E27FC236}">
                <a16:creationId xmlns:a16="http://schemas.microsoft.com/office/drawing/2014/main" id="{3320355B-EEE1-483C-A8A6-BEF0EE985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16" y="4776291"/>
            <a:ext cx="1404475" cy="19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03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F5303-3E0A-463F-A803-9B14E70A9D75}" type="slidenum">
              <a:rPr lang="en-US" altLang="en-US">
                <a:solidFill>
                  <a:schemeClr val="tx2"/>
                </a:solidFill>
              </a:rPr>
              <a:pPr eaLnBrk="1" hangingPunct="1"/>
              <a:t>11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FEDERAL LAW</a:t>
            </a: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2CB059-EBD8-4D7C-8CD7-34D2F667E11B}"/>
              </a:ext>
            </a:extLst>
          </p:cNvPr>
          <p:cNvSpPr txBox="1"/>
          <p:nvPr/>
        </p:nvSpPr>
        <p:spPr>
          <a:xfrm>
            <a:off x="364024" y="1302821"/>
            <a:ext cx="8415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PREGNANT WORKERS FAIRNESS ACT</a:t>
            </a:r>
          </a:p>
        </p:txBody>
      </p:sp>
      <p:pic>
        <p:nvPicPr>
          <p:cNvPr id="8194" name="Picture 2" descr="Pregnant Workers Fairness Act clears House for second time in eight months  | 2021-05-18 | Safety+Health">
            <a:extLst>
              <a:ext uri="{FF2B5EF4-FFF2-40B4-BE49-F238E27FC236}">
                <a16:creationId xmlns:a16="http://schemas.microsoft.com/office/drawing/2014/main" id="{296DCCE9-67A0-4D5C-8D28-A64AD1244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6" y="3095633"/>
            <a:ext cx="5099208" cy="32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5641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F5303-3E0A-463F-A803-9B14E70A9D75}" type="slidenum">
              <a:rPr lang="en-US" altLang="en-US">
                <a:solidFill>
                  <a:schemeClr val="tx2"/>
                </a:solidFill>
              </a:rPr>
              <a:pPr eaLnBrk="1" hangingPunct="1"/>
              <a:t>12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35371B-6D8C-4870-8B36-789AF427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lassic American films: Back to the Future – the 10 best quotes from 1985  sci-fi adventure | South China Morning Post">
            <a:extLst>
              <a:ext uri="{FF2B5EF4-FFF2-40B4-BE49-F238E27FC236}">
                <a16:creationId xmlns:a16="http://schemas.microsoft.com/office/drawing/2014/main" id="{3FF8B7C1-3BD4-4000-870E-CEFC8CB58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4" y="1930668"/>
            <a:ext cx="5542745" cy="369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6D8102-402F-4B82-B03B-311DE272CDA8}"/>
              </a:ext>
            </a:extLst>
          </p:cNvPr>
          <p:cNvSpPr txBox="1"/>
          <p:nvPr/>
        </p:nvSpPr>
        <p:spPr>
          <a:xfrm>
            <a:off x="5975954" y="3178084"/>
            <a:ext cx="29354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anose="04030805050802020D02" pitchFamily="82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60719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F5303-3E0A-463F-A803-9B14E70A9D7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VIRGINIA LAW</a:t>
            </a: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14EF8-5BFB-41D7-8993-9D86430D0DC4}"/>
              </a:ext>
            </a:extLst>
          </p:cNvPr>
          <p:cNvSpPr txBox="1"/>
          <p:nvPr/>
        </p:nvSpPr>
        <p:spPr>
          <a:xfrm>
            <a:off x="708286" y="1541673"/>
            <a:ext cx="7752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VIRGINIA HUMAN RIGHTS ACT</a:t>
            </a:r>
          </a:p>
        </p:txBody>
      </p:sp>
      <p:pic>
        <p:nvPicPr>
          <p:cNvPr id="11266" name="Picture 2" descr="Judge Holding Gavel in Courtroom - Public Policy Institute of California">
            <a:extLst>
              <a:ext uri="{FF2B5EF4-FFF2-40B4-BE49-F238E27FC236}">
                <a16:creationId xmlns:a16="http://schemas.microsoft.com/office/drawing/2014/main" id="{DAB44501-8AC4-4CB9-90CF-11C5BA619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" y="4556266"/>
            <a:ext cx="2765361" cy="184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B78244-3E40-4C8D-962C-3151133E3EEF}"/>
              </a:ext>
            </a:extLst>
          </p:cNvPr>
          <p:cNvSpPr txBox="1"/>
          <p:nvPr/>
        </p:nvSpPr>
        <p:spPr>
          <a:xfrm>
            <a:off x="708876" y="2184518"/>
            <a:ext cx="7990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EMPLOYEE MISCLASSIFICATION STATUTE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72BDD-9D7E-4621-9143-9707FF82A5F5}"/>
              </a:ext>
            </a:extLst>
          </p:cNvPr>
          <p:cNvSpPr txBox="1"/>
          <p:nvPr/>
        </p:nvSpPr>
        <p:spPr>
          <a:xfrm>
            <a:off x="1142315" y="3694600"/>
            <a:ext cx="6884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WAGE PAYMENT STATUTE </a:t>
            </a:r>
          </a:p>
        </p:txBody>
      </p:sp>
    </p:spTree>
    <p:extLst>
      <p:ext uri="{BB962C8B-B14F-4D97-AF65-F5344CB8AC3E}">
        <p14:creationId xmlns:p14="http://schemas.microsoft.com/office/powerpoint/2010/main" val="3140780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F5303-3E0A-463F-A803-9B14E70A9D7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VIRGINIA LAW</a:t>
            </a: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pic>
        <p:nvPicPr>
          <p:cNvPr id="11266" name="Picture 2" descr="Judge Holding Gavel in Courtroom - Public Policy Institute of California">
            <a:extLst>
              <a:ext uri="{FF2B5EF4-FFF2-40B4-BE49-F238E27FC236}">
                <a16:creationId xmlns:a16="http://schemas.microsoft.com/office/drawing/2014/main" id="{DAB44501-8AC4-4CB9-90CF-11C5BA619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9" y="4556266"/>
            <a:ext cx="2765361" cy="184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9D39CB-9D10-46CD-BEA0-771C256F3812}"/>
              </a:ext>
            </a:extLst>
          </p:cNvPr>
          <p:cNvSpPr txBox="1"/>
          <p:nvPr/>
        </p:nvSpPr>
        <p:spPr>
          <a:xfrm>
            <a:off x="915295" y="1518264"/>
            <a:ext cx="7313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1D5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WHISTLEBLOWER PROTECTION ACT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D52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EB5A6B-C987-4E44-A94B-426B82D8C5A5}"/>
              </a:ext>
            </a:extLst>
          </p:cNvPr>
          <p:cNvSpPr txBox="1"/>
          <p:nvPr/>
        </p:nvSpPr>
        <p:spPr>
          <a:xfrm>
            <a:off x="915295" y="2946790"/>
            <a:ext cx="7313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1D5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 RECORDS DISCLOSURE ACT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D52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50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F5303-3E0A-463F-A803-9B14E70A9D75}" type="slidenum">
              <a:rPr lang="en-US" altLang="en-US">
                <a:solidFill>
                  <a:schemeClr val="tx2"/>
                </a:solidFill>
              </a:rPr>
              <a:pPr eaLnBrk="1" hangingPunct="1"/>
              <a:t>15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FEDERAL LAW</a:t>
            </a: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2CB059-EBD8-4D7C-8CD7-34D2F667E11B}"/>
              </a:ext>
            </a:extLst>
          </p:cNvPr>
          <p:cNvSpPr txBox="1"/>
          <p:nvPr/>
        </p:nvSpPr>
        <p:spPr>
          <a:xfrm>
            <a:off x="89693" y="1378495"/>
            <a:ext cx="8990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BOSTOCK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CLAYTON COUNTY</a:t>
            </a:r>
          </a:p>
        </p:txBody>
      </p:sp>
      <p:pic>
        <p:nvPicPr>
          <p:cNvPr id="12290" name="Picture 2" descr="The Supreme Court Building - Supreme Court of the United States">
            <a:extLst>
              <a:ext uri="{FF2B5EF4-FFF2-40B4-BE49-F238E27FC236}">
                <a16:creationId xmlns:a16="http://schemas.microsoft.com/office/drawing/2014/main" id="{6B4CF401-79A8-48F8-B8C6-8E5309F89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449472"/>
            <a:ext cx="5869474" cy="326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2472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F5303-3E0A-463F-A803-9B14E70A9D75}" type="slidenum">
              <a:rPr lang="en-US" altLang="en-US">
                <a:solidFill>
                  <a:schemeClr val="tx2"/>
                </a:solidFill>
              </a:rPr>
              <a:pPr eaLnBrk="1" hangingPunct="1"/>
              <a:t>16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35371B-6D8C-4870-8B36-789AF427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Virginia Ship Repair Association VSRA - YouTube">
            <a:extLst>
              <a:ext uri="{FF2B5EF4-FFF2-40B4-BE49-F238E27FC236}">
                <a16:creationId xmlns:a16="http://schemas.microsoft.com/office/drawing/2014/main" id="{92AF5291-9373-45CB-BA24-2C3974DAC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0"/>
            <a:ext cx="37719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D08B65-EBFB-4F76-84B2-AC2222D60F8B}"/>
              </a:ext>
            </a:extLst>
          </p:cNvPr>
          <p:cNvSpPr txBox="1"/>
          <p:nvPr/>
        </p:nvSpPr>
        <p:spPr>
          <a:xfrm>
            <a:off x="3840303" y="1997839"/>
            <a:ext cx="5149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RESOURCES COMMITTEE</a:t>
            </a:r>
          </a:p>
        </p:txBody>
      </p:sp>
    </p:spTree>
    <p:extLst>
      <p:ext uri="{BB962C8B-B14F-4D97-AF65-F5344CB8AC3E}">
        <p14:creationId xmlns:p14="http://schemas.microsoft.com/office/powerpoint/2010/main" val="299269913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2500" y="1693863"/>
            <a:ext cx="7239000" cy="3752850"/>
          </a:xfrm>
        </p:spPr>
        <p:txBody>
          <a:bodyPr/>
          <a:lstStyle/>
          <a:p>
            <a:pPr eaLnBrk="1" hangingPunct="1"/>
            <a:r>
              <a:rPr lang="de-DE" altLang="en-US" sz="3600" b="1" dirty="0">
                <a:solidFill>
                  <a:srgbClr val="3494AA"/>
                </a:solidFill>
              </a:rPr>
              <a:t>Chris Abel</a:t>
            </a:r>
            <a:br>
              <a:rPr lang="de-DE" altLang="en-US" sz="3600" b="1" dirty="0">
                <a:solidFill>
                  <a:srgbClr val="3494AA"/>
                </a:solidFill>
              </a:rPr>
            </a:br>
            <a:r>
              <a:rPr lang="en-US" altLang="en-US" sz="2400" b="1" dirty="0">
                <a:solidFill>
                  <a:schemeClr val="tx2"/>
                </a:solidFill>
              </a:rPr>
              <a:t>Willcox &amp; Savage, P.C.</a:t>
            </a:r>
            <a:br>
              <a:rPr lang="en-US" altLang="en-US" sz="2400" b="1" dirty="0">
                <a:solidFill>
                  <a:schemeClr val="tx2"/>
                </a:solidFill>
              </a:rPr>
            </a:br>
            <a:r>
              <a:rPr lang="en-US" altLang="en-US" sz="2400" b="1" dirty="0">
                <a:solidFill>
                  <a:srgbClr val="655903"/>
                </a:solidFill>
              </a:rPr>
              <a:t>440 Monticello Avenue, Suite 2200</a:t>
            </a:r>
            <a:br>
              <a:rPr lang="en-US" altLang="en-US" sz="2400" b="1" dirty="0">
                <a:solidFill>
                  <a:srgbClr val="655903"/>
                </a:solidFill>
              </a:rPr>
            </a:br>
            <a:r>
              <a:rPr lang="en-US" altLang="en-US" sz="2400" b="1" dirty="0">
                <a:solidFill>
                  <a:srgbClr val="655903"/>
                </a:solidFill>
              </a:rPr>
              <a:t>Norfolk, VA 23510-2243</a:t>
            </a:r>
            <a:br>
              <a:rPr lang="en-US" altLang="en-US" sz="2400" b="1" dirty="0">
                <a:solidFill>
                  <a:srgbClr val="655903"/>
                </a:solidFill>
              </a:rPr>
            </a:br>
            <a:r>
              <a:rPr lang="en-US" altLang="en-US" sz="2400" b="1" dirty="0">
                <a:solidFill>
                  <a:srgbClr val="655903"/>
                </a:solidFill>
              </a:rPr>
              <a:t>757-628-5500</a:t>
            </a:r>
            <a:br>
              <a:rPr lang="en-US" altLang="en-US" sz="2400" b="1" dirty="0">
                <a:solidFill>
                  <a:srgbClr val="655903"/>
                </a:solidFill>
              </a:rPr>
            </a:br>
            <a:r>
              <a:rPr lang="en-US" altLang="en-US" sz="2400" b="1" dirty="0">
                <a:solidFill>
                  <a:srgbClr val="655903"/>
                </a:solidFill>
              </a:rPr>
              <a:t>www.willcoxsavage.com</a:t>
            </a:r>
          </a:p>
        </p:txBody>
      </p:sp>
      <p:pic>
        <p:nvPicPr>
          <p:cNvPr id="5" name="Picture 13" descr="WillcoxSavagesponsor">
            <a:extLst>
              <a:ext uri="{FF2B5EF4-FFF2-40B4-BE49-F238E27FC236}">
                <a16:creationId xmlns:a16="http://schemas.microsoft.com/office/drawing/2014/main" id="{83A8631D-9255-4598-AE9A-19986016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46CBB0-A7CA-4923-AEE0-7DA3AA5C4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101" y="4648068"/>
            <a:ext cx="1761897" cy="15972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F5303-3E0A-463F-A803-9B14E70A9D75}" type="slidenum">
              <a:rPr lang="en-US" altLang="en-US">
                <a:solidFill>
                  <a:schemeClr val="tx2"/>
                </a:solidFill>
              </a:rPr>
              <a:pPr eaLnBrk="1" hangingPunct="1"/>
              <a:t>2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4800" b="1" dirty="0"/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pic>
        <p:nvPicPr>
          <p:cNvPr id="1026" name="Picture 2" descr="Are You Worried About Bringing COVID-19 Home From Work? – NasoNeb®">
            <a:extLst>
              <a:ext uri="{FF2B5EF4-FFF2-40B4-BE49-F238E27FC236}">
                <a16:creationId xmlns:a16="http://schemas.microsoft.com/office/drawing/2014/main" id="{59A3938D-8F5D-4ED7-BFC3-ED15C696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9" y="1461833"/>
            <a:ext cx="4572001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2D7CDB-4068-4CE3-8AE2-CA2EEC61B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575" y="4150564"/>
            <a:ext cx="3705225" cy="2164267"/>
          </a:xfrm>
          <a:prstGeom prst="rect">
            <a:avLst/>
          </a:prstGeom>
        </p:spPr>
      </p:pic>
      <p:pic>
        <p:nvPicPr>
          <p:cNvPr id="1028" name="Picture 4" descr="19 new covid cases in J&amp;K">
            <a:extLst>
              <a:ext uri="{FF2B5EF4-FFF2-40B4-BE49-F238E27FC236}">
                <a16:creationId xmlns:a16="http://schemas.microsoft.com/office/drawing/2014/main" id="{13A7C67B-704E-487F-946F-1A3F50FC1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394734"/>
            <a:ext cx="2526563" cy="252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324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F5303-3E0A-463F-A803-9B14E70A9D75}" type="slidenum">
              <a:rPr lang="en-US" altLang="en-US">
                <a:solidFill>
                  <a:schemeClr val="tx2"/>
                </a:solidFill>
              </a:rPr>
              <a:pPr eaLnBrk="1" hangingPunct="1"/>
              <a:t>3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VIRGINIA LAW</a:t>
            </a: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14EF8-5BFB-41D7-8993-9D86430D0DC4}"/>
              </a:ext>
            </a:extLst>
          </p:cNvPr>
          <p:cNvSpPr txBox="1"/>
          <p:nvPr/>
        </p:nvSpPr>
        <p:spPr>
          <a:xfrm>
            <a:off x="795092" y="1597260"/>
            <a:ext cx="7904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MINIMUM WAGE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6A323-428F-4897-A746-CB298AFDD62B}"/>
              </a:ext>
            </a:extLst>
          </p:cNvPr>
          <p:cNvSpPr txBox="1"/>
          <p:nvPr/>
        </p:nvSpPr>
        <p:spPr>
          <a:xfrm>
            <a:off x="1998217" y="2626133"/>
            <a:ext cx="5147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January 1,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237BC-C1EA-46E7-8DC1-C4B214858864}"/>
              </a:ext>
            </a:extLst>
          </p:cNvPr>
          <p:cNvSpPr txBox="1"/>
          <p:nvPr/>
        </p:nvSpPr>
        <p:spPr>
          <a:xfrm>
            <a:off x="2880683" y="3930837"/>
            <a:ext cx="4070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$11.00/Hour</a:t>
            </a:r>
          </a:p>
        </p:txBody>
      </p:sp>
      <p:pic>
        <p:nvPicPr>
          <p:cNvPr id="1026" name="Picture 2" descr="Dollar Currency Gold Sign PNG Clip Art Image | Gold sign, Art images, Art">
            <a:extLst>
              <a:ext uri="{FF2B5EF4-FFF2-40B4-BE49-F238E27FC236}">
                <a16:creationId xmlns:a16="http://schemas.microsoft.com/office/drawing/2014/main" id="{02FA951E-8D14-43E1-BD68-B6C9D1B02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77" y="3549463"/>
            <a:ext cx="1952286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F5303-3E0A-463F-A803-9B14E70A9D75}" type="slidenum">
              <a:rPr lang="en-US" altLang="en-US">
                <a:solidFill>
                  <a:schemeClr val="tx2"/>
                </a:solidFill>
              </a:rPr>
              <a:pPr eaLnBrk="1" hangingPunct="1"/>
              <a:t>4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VIRGINIA LAW</a:t>
            </a: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14EF8-5BFB-41D7-8993-9D86430D0DC4}"/>
              </a:ext>
            </a:extLst>
          </p:cNvPr>
          <p:cNvSpPr txBox="1"/>
          <p:nvPr/>
        </p:nvSpPr>
        <p:spPr>
          <a:xfrm>
            <a:off x="3498627" y="1586771"/>
            <a:ext cx="21467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E.O. 6</a:t>
            </a:r>
          </a:p>
        </p:txBody>
      </p:sp>
      <p:pic>
        <p:nvPicPr>
          <p:cNvPr id="2050" name="Picture 2" descr="Success Snippets | Continuing and Professional Education | Virginia Tech">
            <a:extLst>
              <a:ext uri="{FF2B5EF4-FFF2-40B4-BE49-F238E27FC236}">
                <a16:creationId xmlns:a16="http://schemas.microsoft.com/office/drawing/2014/main" id="{6ABB045C-3128-4D6E-B7CD-E46DB522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862824"/>
            <a:ext cx="3984625" cy="218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8CB68D-4A83-4181-8E85-DDC97D951E60}"/>
              </a:ext>
            </a:extLst>
          </p:cNvPr>
          <p:cNvSpPr txBox="1"/>
          <p:nvPr/>
        </p:nvSpPr>
        <p:spPr>
          <a:xfrm>
            <a:off x="4584700" y="2862824"/>
            <a:ext cx="36941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EMERGENCY TEMPORARY STANDARD</a:t>
            </a:r>
          </a:p>
        </p:txBody>
      </p:sp>
    </p:spTree>
    <p:extLst>
      <p:ext uri="{BB962C8B-B14F-4D97-AF65-F5344CB8AC3E}">
        <p14:creationId xmlns:p14="http://schemas.microsoft.com/office/powerpoint/2010/main" val="58729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F5303-3E0A-463F-A803-9B14E70A9D75}" type="slidenum">
              <a:rPr lang="en-US" altLang="en-US">
                <a:solidFill>
                  <a:schemeClr val="tx2"/>
                </a:solidFill>
              </a:rPr>
              <a:pPr eaLnBrk="1" hangingPunct="1"/>
              <a:t>5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VIRGINIA LAW</a:t>
            </a: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pic>
        <p:nvPicPr>
          <p:cNvPr id="3074" name="Picture 2" descr="The 2013 General Assembly">
            <a:extLst>
              <a:ext uri="{FF2B5EF4-FFF2-40B4-BE49-F238E27FC236}">
                <a16:creationId xmlns:a16="http://schemas.microsoft.com/office/drawing/2014/main" id="{251182A4-88AE-4680-98D1-6FD51346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86" y="1744246"/>
            <a:ext cx="5601821" cy="37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69160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F5303-3E0A-463F-A803-9B14E70A9D75}" type="slidenum">
              <a:rPr lang="en-US" altLang="en-US">
                <a:solidFill>
                  <a:schemeClr val="tx2"/>
                </a:solidFill>
              </a:rPr>
              <a:pPr eaLnBrk="1" hangingPunct="1"/>
              <a:t>6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VIRGINIA LAW</a:t>
            </a: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14EF8-5BFB-41D7-8993-9D86430D0DC4}"/>
              </a:ext>
            </a:extLst>
          </p:cNvPr>
          <p:cNvSpPr txBox="1"/>
          <p:nvPr/>
        </p:nvSpPr>
        <p:spPr>
          <a:xfrm>
            <a:off x="3113908" y="1601667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 1040</a:t>
            </a:r>
          </a:p>
        </p:txBody>
      </p:sp>
      <p:pic>
        <p:nvPicPr>
          <p:cNvPr id="9" name="Picture 2" descr="Dollar Currency Gold Sign PNG Clip Art Image | Gold sign, Art images, Art">
            <a:extLst>
              <a:ext uri="{FF2B5EF4-FFF2-40B4-BE49-F238E27FC236}">
                <a16:creationId xmlns:a16="http://schemas.microsoft.com/office/drawing/2014/main" id="{77810A35-9DC9-40CA-AD9F-4125DEC2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57103"/>
            <a:ext cx="1952286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5F1B-358D-4F20-87F2-FB483F543AC4}"/>
              </a:ext>
            </a:extLst>
          </p:cNvPr>
          <p:cNvSpPr txBox="1"/>
          <p:nvPr/>
        </p:nvSpPr>
        <p:spPr>
          <a:xfrm>
            <a:off x="723900" y="2435446"/>
            <a:ext cx="797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STATE MINIMUM WAGE</a:t>
            </a:r>
          </a:p>
        </p:txBody>
      </p:sp>
    </p:spTree>
    <p:extLst>
      <p:ext uri="{BB962C8B-B14F-4D97-AF65-F5344CB8AC3E}">
        <p14:creationId xmlns:p14="http://schemas.microsoft.com/office/powerpoint/2010/main" val="4137909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F5303-3E0A-463F-A803-9B14E70A9D75}" type="slidenum">
              <a:rPr lang="en-US" altLang="en-US">
                <a:solidFill>
                  <a:schemeClr val="tx2"/>
                </a:solidFill>
              </a:rPr>
              <a:pPr eaLnBrk="1" hangingPunct="1"/>
              <a:t>7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VIRGINIA LAW</a:t>
            </a: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14EF8-5BFB-41D7-8993-9D86430D0DC4}"/>
              </a:ext>
            </a:extLst>
          </p:cNvPr>
          <p:cNvSpPr txBox="1"/>
          <p:nvPr/>
        </p:nvSpPr>
        <p:spPr>
          <a:xfrm>
            <a:off x="3234848" y="1344769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 447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C5F1B-358D-4F20-87F2-FB483F543AC4}"/>
              </a:ext>
            </a:extLst>
          </p:cNvPr>
          <p:cNvSpPr txBox="1"/>
          <p:nvPr/>
        </p:nvSpPr>
        <p:spPr>
          <a:xfrm>
            <a:off x="361950" y="2200057"/>
            <a:ext cx="842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WAGE AND SALARY HISTORY &amp;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16CA6-43EA-418B-9862-656D8698E94D}"/>
              </a:ext>
            </a:extLst>
          </p:cNvPr>
          <p:cNvSpPr txBox="1"/>
          <p:nvPr/>
        </p:nvSpPr>
        <p:spPr>
          <a:xfrm>
            <a:off x="361950" y="3525172"/>
            <a:ext cx="842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RANGE FOR JOB</a:t>
            </a:r>
          </a:p>
        </p:txBody>
      </p:sp>
      <p:pic>
        <p:nvPicPr>
          <p:cNvPr id="5122" name="Picture 2" descr="How to Prepare for a Great Job Interview: 8 Practical Tips | Inc.com">
            <a:extLst>
              <a:ext uri="{FF2B5EF4-FFF2-40B4-BE49-F238E27FC236}">
                <a16:creationId xmlns:a16="http://schemas.microsoft.com/office/drawing/2014/main" id="{ACE67188-5096-49B7-A01C-149DF3BE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6" y="4341019"/>
            <a:ext cx="3797300" cy="21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8408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BF5303-3E0A-463F-A803-9B14E70A9D7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VIRGINIA LAW</a:t>
            </a: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14EF8-5BFB-41D7-8993-9D86430D0DC4}"/>
              </a:ext>
            </a:extLst>
          </p:cNvPr>
          <p:cNvSpPr txBox="1"/>
          <p:nvPr/>
        </p:nvSpPr>
        <p:spPr>
          <a:xfrm>
            <a:off x="1882674" y="1536326"/>
            <a:ext cx="5378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1D52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HB 1173/SB 631</a:t>
            </a:r>
          </a:p>
        </p:txBody>
      </p:sp>
      <p:pic>
        <p:nvPicPr>
          <p:cNvPr id="9" name="Picture 2" descr="Dollar Currency Gold Sign PNG Clip Art Image | Gold sign, Art images, Art">
            <a:extLst>
              <a:ext uri="{FF2B5EF4-FFF2-40B4-BE49-F238E27FC236}">
                <a16:creationId xmlns:a16="http://schemas.microsoft.com/office/drawing/2014/main" id="{77810A35-9DC9-40CA-AD9F-4125DEC2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0" y="4438918"/>
            <a:ext cx="1404475" cy="195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5C5F1B-358D-4F20-87F2-FB483F543AC4}"/>
              </a:ext>
            </a:extLst>
          </p:cNvPr>
          <p:cNvSpPr txBox="1"/>
          <p:nvPr/>
        </p:nvSpPr>
        <p:spPr>
          <a:xfrm>
            <a:off x="584200" y="2425164"/>
            <a:ext cx="797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1D528D"/>
                </a:solidFill>
              </a:rPr>
              <a:t>VIRGINIA OVERTIME WAGE ACT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1D528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C7251-E706-4230-95AB-7585269AAC1A}"/>
              </a:ext>
            </a:extLst>
          </p:cNvPr>
          <p:cNvSpPr txBox="1"/>
          <p:nvPr/>
        </p:nvSpPr>
        <p:spPr>
          <a:xfrm>
            <a:off x="3080121" y="4193218"/>
            <a:ext cx="30091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FLSA</a:t>
            </a:r>
          </a:p>
        </p:txBody>
      </p:sp>
    </p:spTree>
    <p:extLst>
      <p:ext uri="{BB962C8B-B14F-4D97-AF65-F5344CB8AC3E}">
        <p14:creationId xmlns:p14="http://schemas.microsoft.com/office/powerpoint/2010/main" val="3140883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BF5303-3E0A-463F-A803-9B14E70A9D75}" type="slidenum">
              <a:rPr lang="en-US" altLang="en-US">
                <a:solidFill>
                  <a:schemeClr val="tx2"/>
                </a:solidFill>
              </a:rPr>
              <a:pPr eaLnBrk="1" hangingPunct="1"/>
              <a:t>9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FEDERAL LAW</a:t>
            </a:r>
          </a:p>
        </p:txBody>
      </p:sp>
      <p:pic>
        <p:nvPicPr>
          <p:cNvPr id="4" name="Picture 13" descr="WillcoxSavagesponsor">
            <a:extLst>
              <a:ext uri="{FF2B5EF4-FFF2-40B4-BE49-F238E27FC236}">
                <a16:creationId xmlns:a16="http://schemas.microsoft.com/office/drawing/2014/main" id="{57DBE57A-A9E8-43C1-9E27-A643E07A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6400800"/>
            <a:ext cx="2955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36DB171-3C76-4EB5-9F72-E802D53F2A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85" y="4678016"/>
            <a:ext cx="1764329" cy="1596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2CB059-EBD8-4D7C-8CD7-34D2F667E11B}"/>
              </a:ext>
            </a:extLst>
          </p:cNvPr>
          <p:cNvSpPr txBox="1"/>
          <p:nvPr/>
        </p:nvSpPr>
        <p:spPr>
          <a:xfrm>
            <a:off x="2350787" y="1493763"/>
            <a:ext cx="44678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CROWN ACT</a:t>
            </a:r>
          </a:p>
        </p:txBody>
      </p:sp>
      <p:pic>
        <p:nvPicPr>
          <p:cNvPr id="2" name="Picture 2" descr="Natural Hair Discrimination is Illegal in the District | Attorney General  Karl A. Racine">
            <a:extLst>
              <a:ext uri="{FF2B5EF4-FFF2-40B4-BE49-F238E27FC236}">
                <a16:creationId xmlns:a16="http://schemas.microsoft.com/office/drawing/2014/main" id="{99CBCF24-C23C-4710-B1C6-6E23A365F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74" y="2598920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lag and seal of Virginia - Wikipedia">
            <a:extLst>
              <a:ext uri="{FF2B5EF4-FFF2-40B4-BE49-F238E27FC236}">
                <a16:creationId xmlns:a16="http://schemas.microsoft.com/office/drawing/2014/main" id="{2E9116F8-072A-4BFF-A1BE-071AB4868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03" y="2598920"/>
            <a:ext cx="2769454" cy="189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202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224</Words>
  <Application>Microsoft Office PowerPoint</Application>
  <PresentationFormat>On-screen Show (4:3)</PresentationFormat>
  <Paragraphs>96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Unicode MS</vt:lpstr>
      <vt:lpstr>Magneto</vt:lpstr>
      <vt:lpstr>ms01_1</vt:lpstr>
      <vt:lpstr>Custom Design</vt:lpstr>
      <vt:lpstr>LEGISLATIVE UPDATE  </vt:lpstr>
      <vt:lpstr>PowerPoint Presentation</vt:lpstr>
      <vt:lpstr>VIRGINIA LAW</vt:lpstr>
      <vt:lpstr>VIRGINIA LAW</vt:lpstr>
      <vt:lpstr>VIRGINIA LAW</vt:lpstr>
      <vt:lpstr>VIRGINIA LAW</vt:lpstr>
      <vt:lpstr>VIRGINIA LAW</vt:lpstr>
      <vt:lpstr>VIRGINIA LAW</vt:lpstr>
      <vt:lpstr>FEDERAL LAW</vt:lpstr>
      <vt:lpstr>FEDERAL LAW</vt:lpstr>
      <vt:lpstr>FEDERAL LAW</vt:lpstr>
      <vt:lpstr>PowerPoint Presentation</vt:lpstr>
      <vt:lpstr>VIRGINIA LAW</vt:lpstr>
      <vt:lpstr>VIRGINIA LAW</vt:lpstr>
      <vt:lpstr>FEDERAL LAW</vt:lpstr>
      <vt:lpstr>PowerPoint Presentation</vt:lpstr>
      <vt:lpstr>Chris Abel Willcox &amp; Savage, P.C. 440 Monticello Avenue, Suite 2200 Norfolk, VA 23510-2243 757-628-5500 www.willcoxsavage.com</vt:lpstr>
    </vt:vector>
  </TitlesOfParts>
  <Manager/>
  <Company>Theme Gallery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subject/>
  <dc:creator/>
  <cp:keywords/>
  <dc:description/>
  <cp:lastModifiedBy>Abel, Christopher A.</cp:lastModifiedBy>
  <cp:revision>73</cp:revision>
  <dcterms:created xsi:type="dcterms:W3CDTF">2004-07-10T03:06:56Z</dcterms:created>
  <dcterms:modified xsi:type="dcterms:W3CDTF">2022-04-03T20:17:23Z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TC011367961033</vt:lpwstr>
  </property>
</Properties>
</file>