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4012" r:id="rId2"/>
  </p:sldMasterIdLst>
  <p:notesMasterIdLst>
    <p:notesMasterId r:id="rId11"/>
  </p:notesMasterIdLst>
  <p:handoutMasterIdLst>
    <p:handoutMasterId r:id="rId12"/>
  </p:handoutMasterIdLst>
  <p:sldIdLst>
    <p:sldId id="615" r:id="rId3"/>
    <p:sldId id="684" r:id="rId4"/>
    <p:sldId id="704" r:id="rId5"/>
    <p:sldId id="705" r:id="rId6"/>
    <p:sldId id="708" r:id="rId7"/>
    <p:sldId id="706" r:id="rId8"/>
    <p:sldId id="707" r:id="rId9"/>
    <p:sldId id="709" r:id="rId10"/>
  </p:sldIdLst>
  <p:sldSz cx="9144000" cy="6858000" type="screen4x3"/>
  <p:notesSz cx="6950075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96"/>
    <a:srgbClr val="2778FF"/>
    <a:srgbClr val="006896"/>
    <a:srgbClr val="FF0000"/>
    <a:srgbClr val="FFFF00"/>
    <a:srgbClr val="66FF66"/>
    <a:srgbClr val="CC3300"/>
    <a:srgbClr val="D1E3FF"/>
    <a:srgbClr val="C0C0C0"/>
    <a:srgbClr val="5C6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5332" autoAdjust="0"/>
  </p:normalViewPr>
  <p:slideViewPr>
    <p:cSldViewPr snapToGrid="0">
      <p:cViewPr varScale="1">
        <p:scale>
          <a:sx n="83" d="100"/>
          <a:sy n="83" d="100"/>
        </p:scale>
        <p:origin x="1651" y="8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347" y="-965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427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681" y="4394560"/>
            <a:ext cx="5114742" cy="4133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53" tIns="44820" rIns="91253" bIns="448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706438"/>
            <a:ext cx="4614863" cy="3462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2068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3325" y="690563"/>
            <a:ext cx="4592638" cy="3446462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16" y="4396652"/>
            <a:ext cx="5098144" cy="4210749"/>
          </a:xfrm>
          <a:noFill/>
          <a:ln w="9525"/>
        </p:spPr>
        <p:txBody>
          <a:bodyPr/>
          <a:lstStyle/>
          <a:p>
            <a:pPr eaLnBrk="1" hangingPunct="1"/>
            <a:endParaRPr lang="en-US" b="1" i="1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Welcome, Theme of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3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career experiences, similar to the Ohio State films of “Scared Straight” for driver training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Sailors on Nimitz, red tag violation, steam burns; 3 NNS fatalities with toxic gas, red tag violation, Arm amputee with fork lift operator, Employee biking home from work, hit by bus, Fatality earlier this year on McFaul with Subcontractor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4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NASSCO’s safety goal, </a:t>
            </a:r>
            <a:r>
              <a:rPr lang="en-US" dirty="0" err="1" smtClean="0"/>
              <a:t>Kindley’s</a:t>
            </a:r>
            <a:r>
              <a:rPr lang="en-US" dirty="0" smtClean="0"/>
              <a:t> triangle</a:t>
            </a:r>
          </a:p>
          <a:p>
            <a:pPr lvl="1"/>
            <a:r>
              <a:rPr lang="en-US" dirty="0" smtClean="0"/>
              <a:t>One Injury too much, Signal messaging about 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45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83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457200" y="282575"/>
            <a:ext cx="0" cy="6280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280988" y="3395663"/>
            <a:ext cx="840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5025" y="1419225"/>
            <a:ext cx="7842250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1500" y="4292600"/>
            <a:ext cx="6835775" cy="1695450"/>
          </a:xfrm>
        </p:spPr>
        <p:txBody>
          <a:bodyPr/>
          <a:lstStyle>
            <a:lvl1pPr marL="0" indent="0" algn="r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57200" y="282575"/>
            <a:ext cx="0" cy="6280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71463" y="3657600"/>
            <a:ext cx="840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5025" y="1419225"/>
            <a:ext cx="7842250" cy="1143000"/>
          </a:xfrm>
        </p:spPr>
        <p:txBody>
          <a:bodyPr/>
          <a:lstStyle>
            <a:lvl1pPr algn="r"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1500" y="4292600"/>
            <a:ext cx="6835775" cy="1695450"/>
          </a:xfrm>
        </p:spPr>
        <p:txBody>
          <a:bodyPr/>
          <a:lstStyle>
            <a:lvl1pPr marL="0" indent="0" algn="r">
              <a:lnSpc>
                <a:spcPct val="85000"/>
              </a:lnSpc>
              <a:spcBef>
                <a:spcPct val="0"/>
              </a:spcBef>
              <a:buFont typeface="Monotype Sorts" pitchFamily="2" charset="2"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6683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defRPr/>
            </a:lvl1pPr>
            <a:lvl2pPr marL="457200" indent="-228600">
              <a:defRPr/>
            </a:lvl2pPr>
            <a:lvl3pPr marL="685800" indent="-228600">
              <a:defRPr/>
            </a:lvl3pPr>
            <a:lvl4pPr marL="914400" indent="-228600">
              <a:defRPr/>
            </a:lvl4pPr>
            <a:lvl5pPr marL="1143000" indent="-2286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6336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63" y="1085007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085007"/>
            <a:ext cx="40767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985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8800" y="381000"/>
            <a:ext cx="8061325" cy="544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75" tIns="44444" rIns="90475" bIns="444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3900" y="1385888"/>
            <a:ext cx="7424738" cy="449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75" tIns="44444" rIns="90475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0404" name="Line 4"/>
          <p:cNvSpPr>
            <a:spLocks noChangeShapeType="1"/>
          </p:cNvSpPr>
          <p:nvPr/>
        </p:nvSpPr>
        <p:spPr bwMode="auto">
          <a:xfrm>
            <a:off x="481013" y="6159500"/>
            <a:ext cx="81962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0405" name="Line 5"/>
          <p:cNvSpPr>
            <a:spLocks noChangeShapeType="1"/>
          </p:cNvSpPr>
          <p:nvPr/>
        </p:nvSpPr>
        <p:spPr bwMode="auto">
          <a:xfrm>
            <a:off x="395288" y="1054100"/>
            <a:ext cx="83597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>
            <a:off x="474663" y="236538"/>
            <a:ext cx="0" cy="6386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0407" name="Text Box 7"/>
          <p:cNvSpPr txBox="1">
            <a:spLocks noChangeArrowheads="1"/>
          </p:cNvSpPr>
          <p:nvPr/>
        </p:nvSpPr>
        <p:spPr bwMode="auto">
          <a:xfrm>
            <a:off x="8443913" y="628491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7" tIns="45713" rIns="91427" bIns="45713">
            <a:spAutoFit/>
          </a:bodyPr>
          <a:lstStyle/>
          <a:p>
            <a:pPr>
              <a:spcBef>
                <a:spcPct val="50000"/>
              </a:spcBef>
              <a:defRPr/>
            </a:pPr>
            <a:fld id="{6C448FCC-01BA-4408-990F-80B41980AAF4}" type="slidenum">
              <a:rPr lang="en-US" sz="1200" b="0">
                <a:solidFill>
                  <a:schemeClr val="tx2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3853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Monotype Sorts" pitchFamily="2" charset="2"/>
        <a:buChar char="l"/>
        <a:defRPr sz="2000" b="1">
          <a:solidFill>
            <a:schemeClr val="bg2"/>
          </a:solidFill>
          <a:latin typeface="+mn-lt"/>
          <a:ea typeface="+mn-ea"/>
          <a:cs typeface="+mn-cs"/>
        </a:defRPr>
      </a:lvl1pPr>
      <a:lvl2pPr marL="461963" indent="-2349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>
          <a:solidFill>
            <a:schemeClr val="bg2"/>
          </a:solidFill>
          <a:latin typeface="+mn-lt"/>
        </a:defRPr>
      </a:lvl2pPr>
      <a:lvl3pPr marL="687388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bg2"/>
          </a:solidFill>
          <a:latin typeface="+mn-lt"/>
        </a:defRPr>
      </a:lvl3pPr>
      <a:lvl4pPr marL="91440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−"/>
        <a:defRPr sz="1400">
          <a:solidFill>
            <a:schemeClr val="bg2"/>
          </a:solidFill>
          <a:latin typeface="+mn-lt"/>
        </a:defRPr>
      </a:lvl4pPr>
      <a:lvl5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200">
          <a:solidFill>
            <a:schemeClr val="bg2"/>
          </a:solidFill>
          <a:latin typeface="+mn-lt"/>
        </a:defRPr>
      </a:lvl5pPr>
      <a:lvl6pPr marL="23431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 Black" pitchFamily="34" charset="0"/>
        <a:buChar char="-"/>
        <a:defRPr sz="1200">
          <a:solidFill>
            <a:schemeClr val="bg2"/>
          </a:solidFill>
          <a:latin typeface="+mn-lt"/>
        </a:defRPr>
      </a:lvl6pPr>
      <a:lvl7pPr marL="28003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 Black" pitchFamily="34" charset="0"/>
        <a:buChar char="-"/>
        <a:defRPr sz="1200">
          <a:solidFill>
            <a:schemeClr val="bg2"/>
          </a:solidFill>
          <a:latin typeface="+mn-lt"/>
        </a:defRPr>
      </a:lvl7pPr>
      <a:lvl8pPr marL="32575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 Black" pitchFamily="34" charset="0"/>
        <a:buChar char="-"/>
        <a:defRPr sz="1200">
          <a:solidFill>
            <a:schemeClr val="bg2"/>
          </a:solidFill>
          <a:latin typeface="+mn-lt"/>
        </a:defRPr>
      </a:lvl8pPr>
      <a:lvl9pPr marL="37147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 Black" pitchFamily="34" charset="0"/>
        <a:buChar char="-"/>
        <a:defRPr sz="12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247650"/>
            <a:ext cx="8367712" cy="68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019" y="1037998"/>
            <a:ext cx="8305800" cy="4903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481013" y="6159500"/>
            <a:ext cx="81962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17500" y="1000715"/>
            <a:ext cx="83597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74663" y="236538"/>
            <a:ext cx="0" cy="6386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443913" y="6284913"/>
            <a:ext cx="369887" cy="27463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A71FEADC-242D-4EB3-801C-F9E0D2CECAB6}" type="slidenum">
              <a:rPr lang="en-US" smtClean="0">
                <a:solidFill>
                  <a:schemeClr val="tx2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033" name="Text Box 13"/>
          <p:cNvSpPr txBox="1">
            <a:spLocks noChangeArrowheads="1"/>
          </p:cNvSpPr>
          <p:nvPr/>
        </p:nvSpPr>
        <p:spPr bwMode="auto">
          <a:xfrm>
            <a:off x="6696075" y="6210300"/>
            <a:ext cx="1771650" cy="184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600" dirty="0" smtClean="0">
                <a:solidFill>
                  <a:schemeClr val="bg1"/>
                </a:solidFill>
              </a:rPr>
              <a:t>2009-06-25 NASSCO Specs_0504JT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596766" y="6273960"/>
            <a:ext cx="1539852" cy="241725"/>
            <a:chOff x="533391" y="5314437"/>
            <a:chExt cx="8229617" cy="91440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391" y="5314437"/>
              <a:ext cx="8229617" cy="914402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2743200" y="5782270"/>
              <a:ext cx="1905000" cy="4465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2888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ebdings" pitchFamily="18" charset="2"/>
        <a:buChar char=""/>
        <a:defRPr sz="2000" b="1">
          <a:solidFill>
            <a:schemeClr val="bg2"/>
          </a:solidFill>
          <a:latin typeface="+mn-lt"/>
          <a:ea typeface="+mn-ea"/>
          <a:cs typeface="+mn-cs"/>
        </a:defRPr>
      </a:lvl1pPr>
      <a:lvl2pPr marL="4619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>
          <a:solidFill>
            <a:schemeClr val="bg2"/>
          </a:solidFill>
          <a:latin typeface="+mn-lt"/>
        </a:defRPr>
      </a:lvl2pPr>
      <a:lvl3pPr marL="684213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bg2"/>
          </a:solidFill>
          <a:latin typeface="+mn-lt"/>
        </a:defRPr>
      </a:lvl3pPr>
      <a:lvl4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 Black" pitchFamily="34" charset="0"/>
        <a:buChar char="−"/>
        <a:defRPr sz="1600">
          <a:solidFill>
            <a:schemeClr val="bg2"/>
          </a:solidFill>
          <a:latin typeface="+mn-lt"/>
        </a:defRPr>
      </a:lvl4pPr>
      <a:lvl5pPr marL="11461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600">
          <a:solidFill>
            <a:schemeClr val="bg2"/>
          </a:solidFill>
          <a:latin typeface="+mn-lt"/>
        </a:defRPr>
      </a:lvl5pPr>
      <a:lvl6pPr marL="23431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600">
          <a:solidFill>
            <a:schemeClr val="bg2"/>
          </a:solidFill>
          <a:latin typeface="+mn-lt"/>
        </a:defRPr>
      </a:lvl6pPr>
      <a:lvl7pPr marL="28003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600">
          <a:solidFill>
            <a:schemeClr val="bg2"/>
          </a:solidFill>
          <a:latin typeface="+mn-lt"/>
        </a:defRPr>
      </a:lvl7pPr>
      <a:lvl8pPr marL="32575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600">
          <a:solidFill>
            <a:schemeClr val="bg2"/>
          </a:solidFill>
          <a:latin typeface="+mn-lt"/>
        </a:defRPr>
      </a:lvl8pPr>
      <a:lvl9pPr marL="371475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v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4gsJd_HrQ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4gsJd_HrQQ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uA-SLNeEpw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wuA-SLNeEpw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89100" y="3398306"/>
            <a:ext cx="6873009" cy="28924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VSRA 25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2400" b="1" dirty="0" smtClean="0">
                <a:solidFill>
                  <a:schemeClr val="tx2"/>
                </a:solidFill>
              </a:rPr>
              <a:t> Annual Safety &amp; Health Seminar</a:t>
            </a:r>
          </a:p>
          <a:p>
            <a:pPr eaLnBrk="1" hangingPunct="1">
              <a:lnSpc>
                <a:spcPct val="95000"/>
              </a:lnSpc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endParaRPr lang="en-US" sz="1600" b="1" dirty="0" smtClean="0">
              <a:solidFill>
                <a:srgbClr val="003896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endParaRPr lang="en-US" sz="1600" b="1" dirty="0" smtClean="0">
              <a:solidFill>
                <a:srgbClr val="003896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r>
              <a:rPr lang="en-US" sz="1600" b="1" dirty="0" smtClean="0">
                <a:solidFill>
                  <a:srgbClr val="003896"/>
                </a:solidFill>
              </a:rPr>
              <a:t>Kevin Terry</a:t>
            </a:r>
          </a:p>
          <a:p>
            <a:pPr eaLnBrk="1" hangingPunct="1">
              <a:lnSpc>
                <a:spcPct val="95000"/>
              </a:lnSpc>
              <a:defRPr/>
            </a:pPr>
            <a:endParaRPr lang="en-US" sz="1600" b="1" dirty="0" smtClean="0">
              <a:solidFill>
                <a:srgbClr val="003896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r>
              <a:rPr lang="en-US" sz="1600" b="1" dirty="0" smtClean="0">
                <a:solidFill>
                  <a:srgbClr val="003896"/>
                </a:solidFill>
              </a:rPr>
              <a:t>Vice-Chairman of VSRA BOD</a:t>
            </a:r>
          </a:p>
          <a:p>
            <a:pPr eaLnBrk="1" hangingPunct="1">
              <a:lnSpc>
                <a:spcPct val="95000"/>
              </a:lnSpc>
              <a:defRPr/>
            </a:pPr>
            <a:r>
              <a:rPr lang="en-US" sz="1600" b="1" dirty="0">
                <a:solidFill>
                  <a:srgbClr val="003896"/>
                </a:solidFill>
              </a:rPr>
              <a:t>G</a:t>
            </a:r>
            <a:r>
              <a:rPr lang="en-US" sz="1600" b="1" dirty="0" smtClean="0">
                <a:solidFill>
                  <a:srgbClr val="003896"/>
                </a:solidFill>
              </a:rPr>
              <a:t>eneral Manager</a:t>
            </a:r>
          </a:p>
          <a:p>
            <a:pPr eaLnBrk="1" hangingPunct="1">
              <a:lnSpc>
                <a:spcPct val="95000"/>
              </a:lnSpc>
              <a:defRPr/>
            </a:pPr>
            <a:r>
              <a:rPr lang="en-US" sz="1600" b="1" dirty="0" smtClean="0">
                <a:solidFill>
                  <a:srgbClr val="003896"/>
                </a:solidFill>
              </a:rPr>
              <a:t>NASSCO-Norfolk</a:t>
            </a:r>
          </a:p>
          <a:p>
            <a:pPr eaLnBrk="1" hangingPunct="1">
              <a:lnSpc>
                <a:spcPct val="95000"/>
              </a:lnSpc>
              <a:defRPr/>
            </a:pPr>
            <a:endParaRPr lang="en-US" sz="1600" b="1" dirty="0" smtClean="0">
              <a:solidFill>
                <a:srgbClr val="003896"/>
              </a:solidFill>
            </a:endParaRPr>
          </a:p>
          <a:p>
            <a:pPr eaLnBrk="1" hangingPunct="1">
              <a:lnSpc>
                <a:spcPct val="95000"/>
              </a:lnSpc>
              <a:defRPr/>
            </a:pPr>
            <a:r>
              <a:rPr lang="en-US" sz="1600" b="1" dirty="0" smtClean="0">
                <a:solidFill>
                  <a:srgbClr val="003896"/>
                </a:solidFill>
              </a:rPr>
              <a:t>29 September 2021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Comments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9528" y="1099563"/>
            <a:ext cx="8515928" cy="4968728"/>
          </a:xfrm>
        </p:spPr>
        <p:txBody>
          <a:bodyPr/>
          <a:lstStyle/>
          <a:p>
            <a:r>
              <a:rPr lang="en-US" dirty="0" smtClean="0"/>
              <a:t>Theme of this Seminar: Staying Alive, Another 25!</a:t>
            </a:r>
          </a:p>
          <a:p>
            <a:endParaRPr lang="en-US" dirty="0" smtClean="0"/>
          </a:p>
          <a:p>
            <a:r>
              <a:rPr lang="en-US" dirty="0" smtClean="0"/>
              <a:t>Where were you on September 29</a:t>
            </a:r>
            <a:r>
              <a:rPr lang="en-US" baseline="30000" dirty="0" smtClean="0"/>
              <a:t>th</a:t>
            </a:r>
            <a:r>
              <a:rPr lang="en-US" dirty="0" smtClean="0"/>
              <a:t>, 1996?</a:t>
            </a:r>
          </a:p>
          <a:p>
            <a:endParaRPr lang="en-US" dirty="0"/>
          </a:p>
          <a:p>
            <a:r>
              <a:rPr lang="en-US" dirty="0" smtClean="0"/>
              <a:t>Happenings in September, 1996</a:t>
            </a:r>
          </a:p>
          <a:p>
            <a:pPr lvl="1"/>
            <a:r>
              <a:rPr lang="en-US" dirty="0" smtClean="0"/>
              <a:t>Nintendo 64 video game systems rolls out in United States </a:t>
            </a:r>
          </a:p>
          <a:p>
            <a:pPr lvl="1"/>
            <a:r>
              <a:rPr lang="en-US" dirty="0" smtClean="0"/>
              <a:t>Major League Soccer (MLS) is formed</a:t>
            </a:r>
          </a:p>
          <a:p>
            <a:pPr lvl="1"/>
            <a:r>
              <a:rPr lang="en-US" dirty="0" smtClean="0"/>
              <a:t>Rapper and Actor, Tupac Shakur (age 25), dies after a drive by shooting</a:t>
            </a:r>
          </a:p>
          <a:p>
            <a:pPr lvl="1"/>
            <a:r>
              <a:rPr lang="en-US" dirty="0" smtClean="0"/>
              <a:t>Space Shuttle, Atlantis 17, launches into space</a:t>
            </a:r>
          </a:p>
          <a:p>
            <a:pPr lvl="1"/>
            <a:r>
              <a:rPr lang="en-US" dirty="0" smtClean="0"/>
              <a:t>Reality show “Judge Judy” premieres</a:t>
            </a:r>
          </a:p>
          <a:p>
            <a:pPr lvl="1"/>
            <a:r>
              <a:rPr lang="en-US" dirty="0" smtClean="0"/>
              <a:t>President Bill Clinton signed the UN Comprehensive Nuclear Test Ban Treaty</a:t>
            </a:r>
          </a:p>
          <a:p>
            <a:pPr lvl="1"/>
            <a:r>
              <a:rPr lang="en-US" dirty="0" smtClean="0"/>
              <a:t>“George” magazine publisher John F. Kennedy Jr. marries Caroline </a:t>
            </a:r>
            <a:r>
              <a:rPr lang="en-US" dirty="0" err="1" smtClean="0"/>
              <a:t>Bessette</a:t>
            </a:r>
            <a:endParaRPr lang="en-US" dirty="0" smtClean="0"/>
          </a:p>
          <a:p>
            <a:pPr lvl="1"/>
            <a:r>
              <a:rPr lang="en-US" dirty="0" smtClean="0"/>
              <a:t>Mad Cow Disease hit the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16126569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Comments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9528" y="1099563"/>
            <a:ext cx="8515928" cy="4968728"/>
          </a:xfrm>
        </p:spPr>
        <p:txBody>
          <a:bodyPr/>
          <a:lstStyle/>
          <a:p>
            <a:r>
              <a:rPr lang="en-US" dirty="0"/>
              <a:t>Do you know someone who was injured recently?</a:t>
            </a:r>
          </a:p>
          <a:p>
            <a:pPr lvl="1"/>
            <a:r>
              <a:rPr lang="en-US" dirty="0"/>
              <a:t>This week</a:t>
            </a:r>
          </a:p>
          <a:p>
            <a:pPr lvl="1"/>
            <a:r>
              <a:rPr lang="en-US" dirty="0"/>
              <a:t>This month</a:t>
            </a:r>
          </a:p>
          <a:p>
            <a:pPr lvl="1"/>
            <a:r>
              <a:rPr lang="en-US" dirty="0"/>
              <a:t>This year</a:t>
            </a:r>
          </a:p>
          <a:p>
            <a:endParaRPr lang="en-US" dirty="0" smtClean="0"/>
          </a:p>
          <a:p>
            <a:r>
              <a:rPr lang="en-US" dirty="0" smtClean="0"/>
              <a:t>Do you know someone </a:t>
            </a:r>
            <a:r>
              <a:rPr lang="en-US" dirty="0"/>
              <a:t>who has died recently?</a:t>
            </a:r>
          </a:p>
          <a:p>
            <a:pPr lvl="1"/>
            <a:r>
              <a:rPr lang="en-US" dirty="0"/>
              <a:t>This week</a:t>
            </a:r>
          </a:p>
          <a:p>
            <a:pPr lvl="1"/>
            <a:r>
              <a:rPr lang="en-US" dirty="0"/>
              <a:t>This </a:t>
            </a:r>
            <a:r>
              <a:rPr lang="en-US" dirty="0" smtClean="0"/>
              <a:t>month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year</a:t>
            </a:r>
          </a:p>
          <a:p>
            <a:endParaRPr lang="en-US" dirty="0" smtClean="0"/>
          </a:p>
          <a:p>
            <a:r>
              <a:rPr lang="en-US" dirty="0" smtClean="0"/>
              <a:t>Fatal Occupational Job-related homicides in 1996 was 6,112</a:t>
            </a:r>
          </a:p>
          <a:p>
            <a:endParaRPr lang="en-US" dirty="0"/>
          </a:p>
          <a:p>
            <a:r>
              <a:rPr lang="en-US" dirty="0" smtClean="0"/>
              <a:t>Fatal </a:t>
            </a:r>
            <a:r>
              <a:rPr lang="en-US" dirty="0"/>
              <a:t>Occupational Job-related homicides in </a:t>
            </a:r>
            <a:r>
              <a:rPr lang="en-US" dirty="0" smtClean="0"/>
              <a:t>2019 </a:t>
            </a:r>
            <a:r>
              <a:rPr lang="en-US" dirty="0"/>
              <a:t>was </a:t>
            </a:r>
            <a:r>
              <a:rPr lang="en-US" dirty="0" smtClean="0"/>
              <a:t>5,333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40330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Most Frequently OSHA Violations</a:t>
            </a:r>
            <a:br>
              <a:rPr lang="en-US" dirty="0" smtClean="0"/>
            </a:br>
            <a:r>
              <a:rPr lang="en-US" sz="1400" dirty="0" smtClean="0"/>
              <a:t>(FY2020)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799" y="1127269"/>
            <a:ext cx="8298873" cy="483018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rgbClr val="333333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Fall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Protection, construction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Hazard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Communication Standard, general </a:t>
            </a: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industry</a:t>
            </a:r>
            <a:endParaRPr lang="en-US" sz="2200" dirty="0">
              <a:solidFill>
                <a:srgbClr val="333333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en-US" sz="2200" dirty="0">
                <a:solidFill>
                  <a:srgbClr val="333333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Respiratory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Protection, general industry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Scaffolding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, general requirements, construction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Ladders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, construction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Control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of Hazardous Energy (lockout/</a:t>
            </a:r>
            <a:r>
              <a:rPr lang="en-US" sz="2200" dirty="0" err="1">
                <a:solidFill>
                  <a:srgbClr val="333333"/>
                </a:solidFill>
                <a:latin typeface="+mj-lt"/>
              </a:rPr>
              <a:t>tagout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), general industry </a:t>
            </a: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Powered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Industrial Trucks, general industry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Fall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Protection–Training Requirements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Eye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and Face Protection </a:t>
            </a:r>
          </a:p>
          <a:p>
            <a:pPr>
              <a:buFont typeface="+mj-lt"/>
              <a:buAutoNum type="arabicPeriod"/>
            </a:pPr>
            <a:r>
              <a:rPr lang="en-US" sz="2200" dirty="0" smtClean="0">
                <a:solidFill>
                  <a:srgbClr val="333333"/>
                </a:solidFill>
                <a:latin typeface="+mj-lt"/>
              </a:rPr>
              <a:t> Machinery </a:t>
            </a:r>
            <a:r>
              <a:rPr lang="en-US" sz="2200" dirty="0">
                <a:solidFill>
                  <a:srgbClr val="333333"/>
                </a:solidFill>
                <a:latin typeface="+mj-lt"/>
              </a:rPr>
              <a:t>and Machine Guarding, general requirements 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2977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673" y="1893312"/>
            <a:ext cx="6253017" cy="41162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191" y="1219633"/>
            <a:ext cx="7424738" cy="4789920"/>
          </a:xfrm>
        </p:spPr>
        <p:txBody>
          <a:bodyPr/>
          <a:lstStyle/>
          <a:p>
            <a:r>
              <a:rPr lang="en-US" dirty="0" err="1" smtClean="0"/>
              <a:t>Kindley’s</a:t>
            </a:r>
            <a:r>
              <a:rPr lang="en-US" dirty="0" smtClean="0"/>
              <a:t> </a:t>
            </a:r>
            <a:r>
              <a:rPr lang="en-US" dirty="0" smtClean="0"/>
              <a:t>Triangle </a:t>
            </a:r>
          </a:p>
          <a:p>
            <a:pPr lvl="1"/>
            <a:r>
              <a:rPr lang="en-US" dirty="0" smtClean="0"/>
              <a:t>Safety Triangle by Herbert Heinrich (~1930s)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439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Alive because………………?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799" y="1118033"/>
            <a:ext cx="8061325" cy="5005676"/>
          </a:xfrm>
        </p:spPr>
        <p:txBody>
          <a:bodyPr/>
          <a:lstStyle/>
          <a:p>
            <a:r>
              <a:rPr lang="en-US" dirty="0" smtClean="0"/>
              <a:t>Everyone here better be able to answer that question!</a:t>
            </a:r>
          </a:p>
          <a:p>
            <a:endParaRPr lang="en-US" dirty="0" smtClean="0"/>
          </a:p>
          <a:p>
            <a:r>
              <a:rPr lang="en-US" dirty="0" smtClean="0"/>
              <a:t>Family, Life, Purpose, Legacy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Home Early 2012-2013 TVC 90 sec </a:t>
            </a:r>
            <a:r>
              <a:rPr lang="en-US" dirty="0" smtClean="0">
                <a:hlinkClick r:id="rId3"/>
              </a:rPr>
              <a:t>– YouTube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632" y="3168073"/>
            <a:ext cx="1956555" cy="28863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9928" y="1374086"/>
            <a:ext cx="2504072" cy="1537934"/>
          </a:xfrm>
          <a:prstGeom prst="rect">
            <a:avLst/>
          </a:prstGeom>
        </p:spPr>
      </p:pic>
      <p:pic>
        <p:nvPicPr>
          <p:cNvPr id="7" name="14gsJd_HrQQ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163991" y="3221073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497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dash?</a:t>
            </a:r>
          </a:p>
          <a:p>
            <a:endParaRPr lang="en-US" dirty="0" smtClean="0">
              <a:hlinkClick r:id="rId4"/>
            </a:endParaRPr>
          </a:p>
          <a:p>
            <a:endParaRPr lang="en-US" dirty="0">
              <a:hlinkClick r:id="rId4"/>
            </a:endParaRPr>
          </a:p>
          <a:p>
            <a:endParaRPr lang="en-US" dirty="0" smtClean="0">
              <a:hlinkClick r:id="rId4"/>
            </a:endParaRPr>
          </a:p>
          <a:p>
            <a:endParaRPr lang="en-US" dirty="0">
              <a:hlinkClick r:id="rId4"/>
            </a:endParaRPr>
          </a:p>
          <a:p>
            <a:endParaRPr lang="en-US" dirty="0" smtClean="0">
              <a:hlinkClick r:id="rId4"/>
            </a:endParaRPr>
          </a:p>
          <a:p>
            <a:endParaRPr lang="en-US" dirty="0">
              <a:hlinkClick r:id="rId4"/>
            </a:endParaRPr>
          </a:p>
          <a:p>
            <a:endParaRPr lang="en-US" dirty="0" smtClean="0">
              <a:hlinkClick r:id="rId4"/>
            </a:endParaRPr>
          </a:p>
          <a:p>
            <a:endParaRPr lang="en-US" dirty="0">
              <a:hlinkClick r:id="rId4"/>
            </a:endParaRPr>
          </a:p>
          <a:p>
            <a:endParaRPr lang="en-US" dirty="0" smtClean="0">
              <a:hlinkClick r:id="rId4"/>
            </a:endParaRPr>
          </a:p>
          <a:p>
            <a:endParaRPr lang="en-US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The </a:t>
            </a:r>
            <a:r>
              <a:rPr lang="en-US" dirty="0">
                <a:hlinkClick r:id="rId4"/>
              </a:rPr>
              <a:t>Dash Poem - Live Your Dash - The Dash Movie </a:t>
            </a:r>
            <a:r>
              <a:rPr lang="en-US" dirty="0" smtClean="0">
                <a:hlinkClick r:id="rId4"/>
              </a:rPr>
              <a:t>– YouTube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wuA-SLNeEp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393845" y="1844566"/>
            <a:ext cx="6134189" cy="345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679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Safe!                                          Another 25!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0136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GD35T">
  <a:themeElements>
    <a:clrScheme name="">
      <a:dk1>
        <a:srgbClr val="000000"/>
      </a:dk1>
      <a:lt1>
        <a:srgbClr val="FFFFFF"/>
      </a:lt1>
      <a:dk2>
        <a:srgbClr val="003896"/>
      </a:dk2>
      <a:lt2>
        <a:srgbClr val="000000"/>
      </a:lt2>
      <a:accent1>
        <a:srgbClr val="59178A"/>
      </a:accent1>
      <a:accent2>
        <a:srgbClr val="BA122B"/>
      </a:accent2>
      <a:accent3>
        <a:srgbClr val="FFFFFF"/>
      </a:accent3>
      <a:accent4>
        <a:srgbClr val="000000"/>
      </a:accent4>
      <a:accent5>
        <a:srgbClr val="B5ABC4"/>
      </a:accent5>
      <a:accent6>
        <a:srgbClr val="A80F26"/>
      </a:accent6>
      <a:hlink>
        <a:srgbClr val="FFE617"/>
      </a:hlink>
      <a:folHlink>
        <a:srgbClr val="00824A"/>
      </a:folHlink>
    </a:clrScheme>
    <a:fontScheme name="2_GD35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GD35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D35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GD35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D35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D35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D35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GD35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D35T">
  <a:themeElements>
    <a:clrScheme name="">
      <a:dk1>
        <a:srgbClr val="000000"/>
      </a:dk1>
      <a:lt1>
        <a:srgbClr val="FFFFFF"/>
      </a:lt1>
      <a:dk2>
        <a:srgbClr val="003896"/>
      </a:dk2>
      <a:lt2>
        <a:srgbClr val="000000"/>
      </a:lt2>
      <a:accent1>
        <a:srgbClr val="59178A"/>
      </a:accent1>
      <a:accent2>
        <a:srgbClr val="BA122B"/>
      </a:accent2>
      <a:accent3>
        <a:srgbClr val="FFFFFF"/>
      </a:accent3>
      <a:accent4>
        <a:srgbClr val="000000"/>
      </a:accent4>
      <a:accent5>
        <a:srgbClr val="B5ABC4"/>
      </a:accent5>
      <a:accent6>
        <a:srgbClr val="A80F26"/>
      </a:accent6>
      <a:hlink>
        <a:srgbClr val="FFE617"/>
      </a:hlink>
      <a:folHlink>
        <a:srgbClr val="00824A"/>
      </a:folHlink>
    </a:clrScheme>
    <a:fontScheme name="GD35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D35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35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D35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35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35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35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35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LOIS MASTER WHITE</Template>
  <TotalTime>97834</TotalTime>
  <Pages>5</Pages>
  <Words>411</Words>
  <Application>Microsoft Office PowerPoint</Application>
  <PresentationFormat>On-screen Show (4:3)</PresentationFormat>
  <Paragraphs>81</Paragraphs>
  <Slides>8</Slides>
  <Notes>5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Monotype Sorts</vt:lpstr>
      <vt:lpstr>Webdings</vt:lpstr>
      <vt:lpstr>Wingdings</vt:lpstr>
      <vt:lpstr>2_GD35T</vt:lpstr>
      <vt:lpstr>GD35T</vt:lpstr>
      <vt:lpstr>PowerPoint Presentation</vt:lpstr>
      <vt:lpstr>Opening Comments</vt:lpstr>
      <vt:lpstr>Opening Comments</vt:lpstr>
      <vt:lpstr>Top 10 Most Frequently OSHA Violations (FY2020)</vt:lpstr>
      <vt:lpstr>Safety Goals</vt:lpstr>
      <vt:lpstr>Staying Alive because………………?</vt:lpstr>
      <vt:lpstr>The Dash</vt:lpstr>
      <vt:lpstr>Be Safe!                                          Another 25!</vt:lpstr>
    </vt:vector>
  </TitlesOfParts>
  <Company>NASSCO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n58834</dc:creator>
  <cp:lastModifiedBy>Kevin Terry</cp:lastModifiedBy>
  <cp:revision>1960</cp:revision>
  <cp:lastPrinted>2021-09-21T15:19:25Z</cp:lastPrinted>
  <dcterms:created xsi:type="dcterms:W3CDTF">2007-12-12T18:19:05Z</dcterms:created>
  <dcterms:modified xsi:type="dcterms:W3CDTF">2021-10-25T15:57:35Z</dcterms:modified>
</cp:coreProperties>
</file>